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1" r:id="rId4"/>
    <p:sldId id="262" r:id="rId5"/>
    <p:sldId id="274" r:id="rId6"/>
    <p:sldId id="282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60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90" d="100"/>
          <a:sy n="90" d="100"/>
        </p:scale>
        <p:origin x="816" y="-282"/>
      </p:cViewPr>
      <p:guideLst>
        <p:guide orient="horz" pos="164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596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460090" y="2418735"/>
            <a:ext cx="7012855" cy="1246241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67128" y="3657599"/>
            <a:ext cx="7006560" cy="803786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rgbClr val="00B0F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696" y="224334"/>
            <a:ext cx="8259098" cy="763526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561734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6582" y="207433"/>
            <a:ext cx="6224988" cy="72534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9805" y="958645"/>
            <a:ext cx="6245943" cy="3619239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944" y="227401"/>
            <a:ext cx="8093365" cy="763525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131" y="1559652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131" y="2032049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7252" y="1559652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7252" y="2032049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HOW TO BUILD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YOUR BUSINESS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29119D-D42D-4D48-B75F-DC073D9F4A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0090" y="3664976"/>
            <a:ext cx="7006560" cy="803786"/>
          </a:xfrm>
        </p:spPr>
        <p:txBody>
          <a:bodyPr/>
          <a:lstStyle/>
          <a:p>
            <a:r>
              <a:rPr lang="en-US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HAFIZ AMMAR ZAFAR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6DE3-8367-479B-97FD-7FA43534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 REASONS OF BUSINESS FAILURE IN STARTUP OR BIG-BUSINESS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F2465-15C5-4A14-8BB9-431608CFE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02424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5.  Scalability with Recurring Revenue Model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Scalability and Recurring both are different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Customer Retention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Recurring revenue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Assured Customers, Long term agreements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Mostly businessman’s follows new customers NOT focus on old customers.</a:t>
            </a:r>
          </a:p>
        </p:txBody>
      </p:sp>
    </p:spTree>
    <p:extLst>
      <p:ext uri="{BB962C8B-B14F-4D97-AF65-F5344CB8AC3E}">
        <p14:creationId xmlns:p14="http://schemas.microsoft.com/office/powerpoint/2010/main" val="3527325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6DE3-8367-479B-97FD-7FA43534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 REASONS OF BUSINESS FAILURE IN STARTUP OR BIG-BUSINESS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F2465-15C5-4A14-8BB9-431608CFE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02424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6. Mix Marketing Signal &amp; Wrong Positioning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Book Antiqua" panose="02040602050305030304" pitchFamily="18" charset="0"/>
              </a:rPr>
              <a:t>Product Positioning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Book Antiqua" panose="02040602050305030304" pitchFamily="18" charset="0"/>
              </a:rPr>
              <a:t>What are your perfect customer and imperfect customer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Book Antiqua" panose="02040602050305030304" pitchFamily="18" charset="0"/>
              </a:rPr>
              <a:t>Product Planning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Book Antiqua" panose="02040602050305030304" pitchFamily="18" charset="0"/>
              </a:rPr>
              <a:t>Segmentation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Book Antiqua" panose="02040602050305030304" pitchFamily="18" charset="0"/>
              </a:rPr>
              <a:t>Perfect Market Demography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Book Antiqua" panose="02040602050305030304" pitchFamily="18" charset="0"/>
              </a:rPr>
              <a:t>Search for single Signal, e.g. your are Newest, Best, cheapest, Most reliable, max feature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Book Antiqua" panose="02040602050305030304" pitchFamily="18" charset="0"/>
              </a:rPr>
              <a:t>Dew: do the Dew, Nestle: Good food good health, </a:t>
            </a:r>
          </a:p>
        </p:txBody>
      </p:sp>
    </p:spTree>
    <p:extLst>
      <p:ext uri="{BB962C8B-B14F-4D97-AF65-F5344CB8AC3E}">
        <p14:creationId xmlns:p14="http://schemas.microsoft.com/office/powerpoint/2010/main" val="2214048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6DE3-8367-479B-97FD-7FA43534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 REASONS OF BUSINESS FAILURE IN STARTUP OR BIG-BUSINESS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F2465-15C5-4A14-8BB9-431608CFE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02424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7. Releasing Product as a Laggard</a:t>
            </a:r>
            <a:r>
              <a:rPr lang="en-US" sz="1800" dirty="0">
                <a:latin typeface="Book Antiqua" panose="02040602050305030304" pitchFamily="18" charset="0"/>
              </a:rPr>
              <a:t>	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Release product late, late </a:t>
            </a:r>
            <a:r>
              <a:rPr lang="en-US" sz="1800" dirty="0" err="1">
                <a:latin typeface="Book Antiqua" panose="02040602050305030304" pitchFamily="18" charset="0"/>
              </a:rPr>
              <a:t>lateef</a:t>
            </a:r>
            <a:endParaRPr lang="en-US" sz="1800" dirty="0">
              <a:latin typeface="Book Antiqua" panose="02040602050305030304" pitchFamily="18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Complete market has been saturated and you are coming for business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Product timing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Adoption curve</a:t>
            </a:r>
          </a:p>
        </p:txBody>
      </p:sp>
    </p:spTree>
    <p:extLst>
      <p:ext uri="{BB962C8B-B14F-4D97-AF65-F5344CB8AC3E}">
        <p14:creationId xmlns:p14="http://schemas.microsoft.com/office/powerpoint/2010/main" val="1075948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6DE3-8367-479B-97FD-7FA43534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 REASONS OF BUSINESS FAILURE IN STARTUP OR BIG-BUSINESS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F2465-15C5-4A14-8BB9-431608CFE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02424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8. Save yourself from Getting Outcompeted</a:t>
            </a:r>
            <a:r>
              <a:rPr lang="en-US" sz="1800" dirty="0">
                <a:latin typeface="Book Antiqua" panose="02040602050305030304" pitchFamily="18" charset="0"/>
              </a:rPr>
              <a:t>	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Your competitor seeing you with eagle eye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Entry barrier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Patent and Licensing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Sourcing low Priced items (from supplier)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18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150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6DE3-8367-479B-97FD-7FA43534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 REASONS OF BUSINESS FAILURE IN STARTUP OR BIG-BUSINESS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F2465-15C5-4A14-8BB9-431608CFE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02424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9. Missing the Process of Converting Feedback into Feed-Forward </a:t>
            </a:r>
            <a:r>
              <a:rPr lang="en-US" sz="1800" dirty="0">
                <a:latin typeface="Book Antiqua" panose="02040602050305030304" pitchFamily="18" charset="0"/>
              </a:rPr>
              <a:t>	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Book Antiqua" panose="02040602050305030304" pitchFamily="18" charset="0"/>
              </a:rPr>
              <a:t>Customer gives you feedback but you are not convert into feed-forward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Book Antiqua" panose="02040602050305030304" pitchFamily="18" charset="0"/>
              </a:rPr>
              <a:t>Complain is gift, Catch it!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Book Antiqua" panose="02040602050305030304" pitchFamily="18" charset="0"/>
              </a:rPr>
              <a:t>He wants to be with you but thing that He is Expecting Please Change Yourself.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Book Antiqua" panose="02040602050305030304" pitchFamily="18" charset="0"/>
              </a:rPr>
              <a:t>Pivot (Bounce Back)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Book Antiqua" panose="02040602050305030304" pitchFamily="18" charset="0"/>
              </a:rPr>
              <a:t>Your First Product is Never Your Final Product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Book Antiqua" panose="02040602050305030304" pitchFamily="18" charset="0"/>
              </a:rPr>
              <a:t>Improvement Cycle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latin typeface="Book Antiqua" panose="02040602050305030304" pitchFamily="18" charset="0"/>
              </a:rPr>
              <a:t>Convert your feedback into your feed-forward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18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6750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6DE3-8367-479B-97FD-7FA43534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 REASONS OF BUSINESS FAILURE IN STARTUP OR BIG-BUSINESS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F2465-15C5-4A14-8BB9-431608CFE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02424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10. Business Model of Building Complete Eco-System </a:t>
            </a:r>
            <a:r>
              <a:rPr lang="en-US" sz="1800" dirty="0">
                <a:latin typeface="Book Antiqua" panose="02040602050305030304" pitchFamily="18" charset="0"/>
              </a:rPr>
              <a:t>	</a:t>
            </a:r>
            <a:r>
              <a:rPr lang="en-US" sz="1600" dirty="0">
                <a:latin typeface="Book Antiqua" panose="02040602050305030304" pitchFamily="18" charset="0"/>
              </a:rPr>
              <a:t>	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Build your eco system with society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Stakeholder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Examples of Eco-</a:t>
            </a:r>
            <a:r>
              <a:rPr lang="en-US" sz="1800" dirty="0" err="1">
                <a:latin typeface="Book Antiqua" panose="02040602050305030304" pitchFamily="18" charset="0"/>
              </a:rPr>
              <a:t>Sysytem</a:t>
            </a:r>
            <a:r>
              <a:rPr lang="en-US" sz="1800" dirty="0">
                <a:latin typeface="Book Antiqua" panose="02040602050305030304" pitchFamily="18" charset="0"/>
              </a:rPr>
              <a:t>; </a:t>
            </a:r>
            <a:r>
              <a:rPr lang="en-US" sz="1800" dirty="0" err="1">
                <a:latin typeface="Book Antiqua" panose="02040602050305030304" pitchFamily="18" charset="0"/>
              </a:rPr>
              <a:t>FaceBook</a:t>
            </a:r>
            <a:r>
              <a:rPr lang="en-US" sz="1800" dirty="0">
                <a:latin typeface="Book Antiqua" panose="02040602050305030304" pitchFamily="18" charset="0"/>
              </a:rPr>
              <a:t>, YouTube, Google (Android), Amazon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18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648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BA81C66-6D87-468E-9DE9-0A9D144EA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605" y="1586023"/>
            <a:ext cx="5979632" cy="336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HOW TO BUILD YOUR BUSINESS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>
                <a:latin typeface="Book Antiqua" panose="02040602050305030304" pitchFamily="18" charset="0"/>
              </a:rPr>
              <a:t>10 reasons of business failure in </a:t>
            </a:r>
            <a:r>
              <a:rPr lang="en-US" sz="2000" b="1" dirty="0">
                <a:latin typeface="Book Antiqua" panose="02040602050305030304" pitchFamily="18" charset="0"/>
              </a:rPr>
              <a:t>Startup</a:t>
            </a:r>
            <a:r>
              <a:rPr lang="en-US" sz="2000" dirty="0">
                <a:latin typeface="Book Antiqua" panose="02040602050305030304" pitchFamily="18" charset="0"/>
              </a:rPr>
              <a:t> or </a:t>
            </a:r>
            <a:r>
              <a:rPr lang="en-US" sz="2000" b="1" dirty="0">
                <a:latin typeface="Book Antiqua" panose="02040602050305030304" pitchFamily="18" charset="0"/>
              </a:rPr>
              <a:t>Big-business </a:t>
            </a:r>
            <a:endParaRPr lang="en-US" sz="2000" dirty="0">
              <a:latin typeface="Book Antiqua" panose="02040602050305030304" pitchFamily="18" charset="0"/>
            </a:endParaRP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>
                <a:latin typeface="Book Antiqua" panose="02040602050305030304" pitchFamily="18" charset="0"/>
              </a:rPr>
              <a:t>IBM institute for business value </a:t>
            </a:r>
            <a:r>
              <a:rPr lang="en-US" sz="2000" i="1" dirty="0">
                <a:latin typeface="Book Antiqua" panose="02040602050305030304" pitchFamily="18" charset="0"/>
              </a:rPr>
              <a:t>Oxford Economics,</a:t>
            </a:r>
            <a:r>
              <a:rPr lang="en-US" sz="2000" dirty="0">
                <a:latin typeface="Book Antiqua" panose="02040602050305030304" pitchFamily="18" charset="0"/>
              </a:rPr>
              <a:t> 85% of Pakistani startups fail in first five years.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>
                <a:latin typeface="Book Antiqua" panose="02040602050305030304" pitchFamily="18" charset="0"/>
              </a:rPr>
              <a:t>One of the biggest reason is exact needed innovation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20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49E32-12EB-4308-9261-D1F1290AC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Book Antiqua" panose="02040602050305030304" pitchFamily="18" charset="0"/>
              </a:rPr>
              <a:t>ASIAN REPORT 2018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491DDA-3FCD-4E21-AFFD-8D5A66299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2018 Asian report on patent filled </a:t>
            </a:r>
          </a:p>
          <a:p>
            <a:pPr marL="0" lvl="0" indent="0">
              <a:lnSpc>
                <a:spcPct val="150000"/>
              </a:lnSpc>
              <a:buNone/>
            </a:pPr>
            <a:endParaRPr lang="en-US" sz="1800" dirty="0">
              <a:latin typeface="Book Antiqua" panose="0204060205030503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BD96BF3-BDAC-4126-A26C-1D54D8FCE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797051"/>
              </p:ext>
            </p:extLst>
          </p:nvPr>
        </p:nvGraphicFramePr>
        <p:xfrm>
          <a:off x="861238" y="2296633"/>
          <a:ext cx="7504328" cy="19563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1332">
                  <a:extLst>
                    <a:ext uri="{9D8B030D-6E8A-4147-A177-3AD203B41FA5}">
                      <a16:colId xmlns:a16="http://schemas.microsoft.com/office/drawing/2014/main" val="2227896584"/>
                    </a:ext>
                  </a:extLst>
                </a:gridCol>
                <a:gridCol w="1546445">
                  <a:extLst>
                    <a:ext uri="{9D8B030D-6E8A-4147-A177-3AD203B41FA5}">
                      <a16:colId xmlns:a16="http://schemas.microsoft.com/office/drawing/2014/main" val="3697485769"/>
                    </a:ext>
                  </a:extLst>
                </a:gridCol>
                <a:gridCol w="1546445">
                  <a:extLst>
                    <a:ext uri="{9D8B030D-6E8A-4147-A177-3AD203B41FA5}">
                      <a16:colId xmlns:a16="http://schemas.microsoft.com/office/drawing/2014/main" val="1518952990"/>
                    </a:ext>
                  </a:extLst>
                </a:gridCol>
                <a:gridCol w="1546445">
                  <a:extLst>
                    <a:ext uri="{9D8B030D-6E8A-4147-A177-3AD203B41FA5}">
                      <a16:colId xmlns:a16="http://schemas.microsoft.com/office/drawing/2014/main" val="2018450336"/>
                    </a:ext>
                  </a:extLst>
                </a:gridCol>
                <a:gridCol w="1383661">
                  <a:extLst>
                    <a:ext uri="{9D8B030D-6E8A-4147-A177-3AD203B41FA5}">
                      <a16:colId xmlns:a16="http://schemas.microsoft.com/office/drawing/2014/main" val="2191043309"/>
                    </a:ext>
                  </a:extLst>
                </a:gridCol>
              </a:tblGrid>
              <a:tr h="9781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effectLst/>
                          <a:latin typeface="Book Antiqua" panose="02040602050305030304" pitchFamily="18" charset="0"/>
                        </a:rPr>
                        <a:t>Pakistan</a:t>
                      </a:r>
                      <a:endParaRPr lang="en-US" sz="1400" b="1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479" marR="8847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effectLst/>
                          <a:latin typeface="Book Antiqua" panose="02040602050305030304" pitchFamily="18" charset="0"/>
                        </a:rPr>
                        <a:t>India</a:t>
                      </a:r>
                      <a:endParaRPr lang="en-US" sz="1400" b="1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479" marR="8847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effectLst/>
                          <a:latin typeface="Book Antiqua" panose="02040602050305030304" pitchFamily="18" charset="0"/>
                        </a:rPr>
                        <a:t>Korea</a:t>
                      </a:r>
                      <a:endParaRPr lang="en-US" sz="1400" b="1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479" marR="8847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effectLst/>
                          <a:latin typeface="Book Antiqua" panose="02040602050305030304" pitchFamily="18" charset="0"/>
                        </a:rPr>
                        <a:t>China</a:t>
                      </a:r>
                      <a:endParaRPr lang="en-US" sz="1400" b="1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479" marR="8847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effectLst/>
                          <a:latin typeface="Book Antiqua" panose="02040602050305030304" pitchFamily="18" charset="0"/>
                        </a:rPr>
                        <a:t>Japan</a:t>
                      </a:r>
                      <a:endParaRPr lang="en-US" sz="1400" b="1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479" marR="88479" marT="0" marB="0"/>
                </a:tc>
                <a:extLst>
                  <a:ext uri="{0D108BD9-81ED-4DB2-BD59-A6C34878D82A}">
                    <a16:rowId xmlns:a16="http://schemas.microsoft.com/office/drawing/2014/main" val="620176691"/>
                  </a:ext>
                </a:extLst>
              </a:tr>
              <a:tr h="9781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effectLst/>
                          <a:latin typeface="Book Antiqua" panose="02040602050305030304" pitchFamily="18" charset="0"/>
                        </a:rPr>
                        <a:t>1,350</a:t>
                      </a:r>
                      <a:endParaRPr lang="en-US" sz="1400" b="1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479" marR="8847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>
                          <a:effectLst/>
                          <a:latin typeface="Book Antiqua" panose="02040602050305030304" pitchFamily="18" charset="0"/>
                        </a:rPr>
                        <a:t>1,550</a:t>
                      </a:r>
                      <a:endParaRPr lang="en-US" sz="1400" b="1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479" marR="8847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effectLst/>
                          <a:latin typeface="Book Antiqua" panose="02040602050305030304" pitchFamily="18" charset="0"/>
                        </a:rPr>
                        <a:t>14,800</a:t>
                      </a:r>
                      <a:endParaRPr lang="en-US" sz="1400" b="1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479" marR="8847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effectLst/>
                          <a:latin typeface="Book Antiqua" panose="02040602050305030304" pitchFamily="18" charset="0"/>
                        </a:rPr>
                        <a:t>13,200</a:t>
                      </a:r>
                      <a:endParaRPr lang="en-US" sz="1400" b="1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479" marR="88479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b="1" dirty="0">
                          <a:effectLst/>
                          <a:latin typeface="Book Antiqua" panose="02040602050305030304" pitchFamily="18" charset="0"/>
                        </a:rPr>
                        <a:t>44,900</a:t>
                      </a:r>
                      <a:endParaRPr lang="en-US" sz="1400" b="1" dirty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479" marR="88479" marT="0" marB="0"/>
                </a:tc>
                <a:extLst>
                  <a:ext uri="{0D108BD9-81ED-4DB2-BD59-A6C34878D82A}">
                    <a16:rowId xmlns:a16="http://schemas.microsoft.com/office/drawing/2014/main" val="16018142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0960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6DE3-8367-479B-97FD-7FA43534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 CITIES FOR BUSINESS STARTUPS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F2465-15C5-4A14-8BB9-431608CFE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02424"/>
          </a:xfrm>
        </p:spPr>
        <p:txBody>
          <a:bodyPr numCol="2"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-US" sz="1800" dirty="0">
                <a:latin typeface="Book Antiqua" panose="02040602050305030304" pitchFamily="18" charset="0"/>
              </a:rPr>
              <a:t>Mostly are Americans 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Silicon Valley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New York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Loss Ageless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Boston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Tel Aviv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London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1800" dirty="0">
              <a:latin typeface="Book Antiqua" panose="02040602050305030304" pitchFamily="18" charset="0"/>
            </a:endParaRP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Chicago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Seattle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Berlin</a:t>
            </a: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Singapore</a:t>
            </a:r>
          </a:p>
        </p:txBody>
      </p:sp>
    </p:spTree>
    <p:extLst>
      <p:ext uri="{BB962C8B-B14F-4D97-AF65-F5344CB8AC3E}">
        <p14:creationId xmlns:p14="http://schemas.microsoft.com/office/powerpoint/2010/main" val="3739936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6DE3-8367-479B-97FD-7FA43534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 REASONS OF BUSINESS FAILURE IN STARTUP OR BIG-BUSINESS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F2465-15C5-4A14-8BB9-431608CFE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02424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1. Missing Innovation Around customer’s Money making model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Every businessman calculate their own success, no one focus on customers money making model..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Focus on Costumer’s: Profitability, Liquidity, Growth, Productivity, Retention, Velocity speed of transection.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when you fulfill customers need than they fulfill your greed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What problem are you solving in your customer’s life which he cannot solve on his own?</a:t>
            </a:r>
          </a:p>
        </p:txBody>
      </p:sp>
    </p:spTree>
    <p:extLst>
      <p:ext uri="{BB962C8B-B14F-4D97-AF65-F5344CB8AC3E}">
        <p14:creationId xmlns:p14="http://schemas.microsoft.com/office/powerpoint/2010/main" val="3856366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6DE3-8367-479B-97FD-7FA43534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 REASONS OF BUSINESS FAILURE IN STARTUP OR BIG-BUSINESS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F2465-15C5-4A14-8BB9-431608CFE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02424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If we understand the need of customer, we are master in copy-paste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Uber vs </a:t>
            </a:r>
            <a:r>
              <a:rPr lang="en-US" sz="1800" dirty="0" err="1">
                <a:latin typeface="Book Antiqua" panose="02040602050305030304" pitchFamily="18" charset="0"/>
              </a:rPr>
              <a:t>shahi</a:t>
            </a:r>
            <a:r>
              <a:rPr lang="en-US" sz="1800" dirty="0">
                <a:latin typeface="Book Antiqua" panose="02040602050305030304" pitchFamily="18" charset="0"/>
              </a:rPr>
              <a:t> </a:t>
            </a:r>
            <a:r>
              <a:rPr lang="en-US" sz="1800" dirty="0" err="1">
                <a:latin typeface="Book Antiqua" panose="02040602050305030304" pitchFamily="18" charset="0"/>
              </a:rPr>
              <a:t>sawari</a:t>
            </a:r>
            <a:r>
              <a:rPr lang="en-US" sz="1800" dirty="0">
                <a:latin typeface="Book Antiqua" panose="02040602050305030304" pitchFamily="18" charset="0"/>
              </a:rPr>
              <a:t>, </a:t>
            </a:r>
            <a:r>
              <a:rPr lang="en-US" sz="1800" dirty="0" err="1">
                <a:latin typeface="Book Antiqua" panose="02040602050305030304" pitchFamily="18" charset="0"/>
              </a:rPr>
              <a:t>Soud</a:t>
            </a:r>
            <a:r>
              <a:rPr lang="en-US" sz="1800" dirty="0">
                <a:latin typeface="Book Antiqua" panose="02040602050305030304" pitchFamily="18" charset="0"/>
              </a:rPr>
              <a:t> Cloud vs songs.pk, KFC vs AFC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We don’t have any large scale startup which compete in the world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Pakistan don’t have any multinational company</a:t>
            </a:r>
          </a:p>
        </p:txBody>
      </p:sp>
    </p:spTree>
    <p:extLst>
      <p:ext uri="{BB962C8B-B14F-4D97-AF65-F5344CB8AC3E}">
        <p14:creationId xmlns:p14="http://schemas.microsoft.com/office/powerpoint/2010/main" val="3339253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6DE3-8367-479B-97FD-7FA43534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 REASONS OF BUSINESS FAILURE IN STARTUP OR BIG-BUSINESS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F2465-15C5-4A14-8BB9-431608CFE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02424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2. Negative Cash Flow | Negative Working Capital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This is one of the biggest reasons, Startup </a:t>
            </a:r>
            <a:r>
              <a:rPr lang="en-US" sz="1800" dirty="0" err="1">
                <a:latin typeface="Book Antiqua" panose="02040602050305030304" pitchFamily="18" charset="0"/>
              </a:rPr>
              <a:t>shrinked</a:t>
            </a:r>
            <a:r>
              <a:rPr lang="en-US" sz="1800" dirty="0">
                <a:latin typeface="Book Antiqua" panose="02040602050305030304" pitchFamily="18" charset="0"/>
              </a:rPr>
              <a:t>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A cheque in hand mean nothing, you need cash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Profit is important but cash is also important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Most Funded Startup closed in </a:t>
            </a:r>
            <a:r>
              <a:rPr lang="en-US" sz="1800" dirty="0" err="1">
                <a:latin typeface="Book Antiqua" panose="02040602050305030304" pitchFamily="18" charset="0"/>
              </a:rPr>
              <a:t>pakistan</a:t>
            </a:r>
            <a:r>
              <a:rPr lang="en-US" sz="1800" dirty="0">
                <a:latin typeface="Book Antiqua" panose="02040602050305030304" pitchFamily="18" charset="0"/>
              </a:rPr>
              <a:t> in recent years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Cross Roads, Shahi </a:t>
            </a:r>
            <a:r>
              <a:rPr lang="en-US" sz="1800" dirty="0" err="1">
                <a:latin typeface="Book Antiqua" panose="02040602050305030304" pitchFamily="18" charset="0"/>
              </a:rPr>
              <a:t>Sawari</a:t>
            </a:r>
            <a:r>
              <a:rPr lang="en-US" sz="1800" dirty="0">
                <a:latin typeface="Book Antiqua" panose="02040602050305030304" pitchFamily="18" charset="0"/>
              </a:rPr>
              <a:t>, stone age, Green Revolution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Make positive cash flow</a:t>
            </a:r>
          </a:p>
        </p:txBody>
      </p:sp>
    </p:spTree>
    <p:extLst>
      <p:ext uri="{BB962C8B-B14F-4D97-AF65-F5344CB8AC3E}">
        <p14:creationId xmlns:p14="http://schemas.microsoft.com/office/powerpoint/2010/main" val="3133717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6DE3-8367-479B-97FD-7FA43534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 REASONS OF BUSINESS FAILURE IN STARTUP OR BIG-BUSINESS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F2465-15C5-4A14-8BB9-431608CFE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02424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3. Expansion with negative margin</a:t>
            </a:r>
            <a:endParaRPr lang="en-US" sz="18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678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6DE3-8367-479B-97FD-7FA43534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 REASONS OF BUSINESS FAILURE IN STARTUP OR BIG-BUSINESS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F2465-15C5-4A14-8BB9-431608CFE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14" y="1216742"/>
            <a:ext cx="8246070" cy="3702424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4.  Lack of talented manpower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High Potential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High performance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Highly Skilled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High will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Do you have the team who exactly execute your vision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Book Antiqua" panose="02040602050305030304" pitchFamily="18" charset="0"/>
              </a:rPr>
              <a:t>Most talented </a:t>
            </a:r>
          </a:p>
        </p:txBody>
      </p:sp>
    </p:spTree>
    <p:extLst>
      <p:ext uri="{BB962C8B-B14F-4D97-AF65-F5344CB8AC3E}">
        <p14:creationId xmlns:p14="http://schemas.microsoft.com/office/powerpoint/2010/main" val="23516763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524</Words>
  <Application>Microsoft Office PowerPoint</Application>
  <PresentationFormat>On-screen Show (16:9)</PresentationFormat>
  <Paragraphs>103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Book Antiqua</vt:lpstr>
      <vt:lpstr>Calibri</vt:lpstr>
      <vt:lpstr>Cambria</vt:lpstr>
      <vt:lpstr>Wingdings</vt:lpstr>
      <vt:lpstr>Office Theme</vt:lpstr>
      <vt:lpstr>HOW TO BUILD  YOUR BUSINESS </vt:lpstr>
      <vt:lpstr>HOW TO BUILD YOUR BUSINESS </vt:lpstr>
      <vt:lpstr>ASIAN REPORT 2018</vt:lpstr>
      <vt:lpstr>10 CITIES FOR BUSINESS STARTUPS</vt:lpstr>
      <vt:lpstr>10 REASONS OF BUSINESS FAILURE IN STARTUP OR BIG-BUSINESS </vt:lpstr>
      <vt:lpstr>10 REASONS OF BUSINESS FAILURE IN STARTUP OR BIG-BUSINESS </vt:lpstr>
      <vt:lpstr>10 REASONS OF BUSINESS FAILURE IN STARTUP OR BIG-BUSINESS </vt:lpstr>
      <vt:lpstr>10 REASONS OF BUSINESS FAILURE IN STARTUP OR BIG-BUSINESS </vt:lpstr>
      <vt:lpstr>10 REASONS OF BUSINESS FAILURE IN STARTUP OR BIG-BUSINESS </vt:lpstr>
      <vt:lpstr>10 REASONS OF BUSINESS FAILURE IN STARTUP OR BIG-BUSINESS </vt:lpstr>
      <vt:lpstr>10 REASONS OF BUSINESS FAILURE IN STARTUP OR BIG-BUSINESS </vt:lpstr>
      <vt:lpstr>10 REASONS OF BUSINESS FAILURE IN STARTUP OR BIG-BUSINESS </vt:lpstr>
      <vt:lpstr>10 REASONS OF BUSINESS FAILURE IN STARTUP OR BIG-BUSINESS </vt:lpstr>
      <vt:lpstr>10 REASONS OF BUSINESS FAILURE IN STARTUP OR BIG-BUSINESS </vt:lpstr>
      <vt:lpstr>10 REASONS OF BUSINESS FAILURE IN STARTUP OR BIG-BUSINESS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2020-04-01T17:58:11Z</dcterms:modified>
</cp:coreProperties>
</file>